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8"/>
  </p:notesMasterIdLst>
  <p:sldIdLst>
    <p:sldId id="256" r:id="rId2"/>
    <p:sldId id="306" r:id="rId3"/>
    <p:sldId id="307" r:id="rId4"/>
    <p:sldId id="308" r:id="rId5"/>
    <p:sldId id="309" r:id="rId6"/>
    <p:sldId id="310" r:id="rId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Didact Gothic" panose="00000500000000000000" pitchFamily="2" charset="0"/>
      <p:regular r:id="rId13"/>
    </p:embeddedFont>
    <p:embeddedFont>
      <p:font typeface="Fraunces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CC99"/>
    <a:srgbClr val="FF99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69FBEA-7F2A-4594-9A31-54A2C814351B}">
  <a:tblStyle styleId="{DC69FBEA-7F2A-4594-9A31-54A2C814351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13ce381e84a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13ce381e84a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4311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hãy đọc các câu tục ngữ mà em biết?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68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13ce381e84a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13ce381e84a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9684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84200" y="159600"/>
            <a:ext cx="8775600" cy="4824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t="29647" r="15347" b="35448"/>
          <a:stretch/>
        </p:blipFill>
        <p:spPr>
          <a:xfrm>
            <a:off x="5899900" y="3722175"/>
            <a:ext cx="3059899" cy="126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3">
            <a:alphaModFix/>
          </a:blip>
          <a:srcRect b="29720"/>
          <a:stretch/>
        </p:blipFill>
        <p:spPr>
          <a:xfrm>
            <a:off x="1252225" y="3100250"/>
            <a:ext cx="2680301" cy="188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4">
            <a:alphaModFix/>
          </a:blip>
          <a:srcRect l="17450" t="21546" b="24002"/>
          <a:stretch/>
        </p:blipFill>
        <p:spPr>
          <a:xfrm>
            <a:off x="184200" y="3043875"/>
            <a:ext cx="2941099" cy="1940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5">
            <a:alphaModFix/>
          </a:blip>
          <a:srcRect l="42389" t="12219"/>
          <a:stretch/>
        </p:blipFill>
        <p:spPr>
          <a:xfrm>
            <a:off x="184200" y="159600"/>
            <a:ext cx="1830449" cy="278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6">
            <a:alphaModFix/>
          </a:blip>
          <a:srcRect t="57984" b="14062"/>
          <a:stretch/>
        </p:blipFill>
        <p:spPr>
          <a:xfrm>
            <a:off x="3511825" y="159600"/>
            <a:ext cx="2492100" cy="69662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760525" y="1056325"/>
            <a:ext cx="6612600" cy="212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4258975" y="3178825"/>
            <a:ext cx="41142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7">
            <a:alphaModFix/>
          </a:blip>
          <a:srcRect l="-2777" t="26675" r="56483" b="24558"/>
          <a:stretch/>
        </p:blipFill>
        <p:spPr>
          <a:xfrm>
            <a:off x="7927400" y="159600"/>
            <a:ext cx="1027574" cy="1082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/>
          <p:nvPr/>
        </p:nvSpPr>
        <p:spPr>
          <a:xfrm>
            <a:off x="184200" y="159600"/>
            <a:ext cx="8775600" cy="4824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" name="Google Shape;48;p7"/>
          <p:cNvPicPr preferRelativeResize="0"/>
          <p:nvPr/>
        </p:nvPicPr>
        <p:blipFill rotWithShape="1">
          <a:blip r:embed="rId2">
            <a:alphaModFix/>
          </a:blip>
          <a:srcRect l="17450" t="21545" r="23577" b="42335"/>
          <a:stretch/>
        </p:blipFill>
        <p:spPr>
          <a:xfrm>
            <a:off x="6858750" y="3809925"/>
            <a:ext cx="2101051" cy="128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7"/>
          <p:cNvPicPr preferRelativeResize="0"/>
          <p:nvPr/>
        </p:nvPicPr>
        <p:blipFill rotWithShape="1">
          <a:blip r:embed="rId3">
            <a:alphaModFix/>
          </a:blip>
          <a:srcRect b="44586"/>
          <a:stretch/>
        </p:blipFill>
        <p:spPr>
          <a:xfrm>
            <a:off x="1434200" y="3957981"/>
            <a:ext cx="1851374" cy="102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7"/>
          <p:cNvPicPr preferRelativeResize="0"/>
          <p:nvPr/>
        </p:nvPicPr>
        <p:blipFill rotWithShape="1">
          <a:blip r:embed="rId4">
            <a:alphaModFix/>
          </a:blip>
          <a:srcRect t="49553"/>
          <a:stretch/>
        </p:blipFill>
        <p:spPr>
          <a:xfrm>
            <a:off x="5764675" y="159600"/>
            <a:ext cx="1851374" cy="933976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720000" y="1052700"/>
            <a:ext cx="42825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ubTitle" idx="1"/>
          </p:nvPr>
        </p:nvSpPr>
        <p:spPr>
          <a:xfrm>
            <a:off x="720000" y="1722900"/>
            <a:ext cx="4282500" cy="23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/>
          <p:nvPr/>
        </p:nvSpPr>
        <p:spPr>
          <a:xfrm>
            <a:off x="184200" y="159600"/>
            <a:ext cx="8775600" cy="4824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8"/>
          <p:cNvPicPr preferRelativeResize="0"/>
          <p:nvPr/>
        </p:nvPicPr>
        <p:blipFill rotWithShape="1">
          <a:blip r:embed="rId2">
            <a:alphaModFix/>
          </a:blip>
          <a:srcRect t="28188" r="1224" b="22166"/>
          <a:stretch/>
        </p:blipFill>
        <p:spPr>
          <a:xfrm>
            <a:off x="2786775" y="152700"/>
            <a:ext cx="3570450" cy="179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8"/>
          <p:cNvPicPr preferRelativeResize="0"/>
          <p:nvPr/>
        </p:nvPicPr>
        <p:blipFill rotWithShape="1">
          <a:blip r:embed="rId3">
            <a:alphaModFix/>
          </a:blip>
          <a:srcRect l="38887" t="10713" r="255" b="23682"/>
          <a:stretch/>
        </p:blipFill>
        <p:spPr>
          <a:xfrm>
            <a:off x="184200" y="3348875"/>
            <a:ext cx="1516601" cy="163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8"/>
          <p:cNvPicPr preferRelativeResize="0"/>
          <p:nvPr/>
        </p:nvPicPr>
        <p:blipFill rotWithShape="1">
          <a:blip r:embed="rId4">
            <a:alphaModFix/>
          </a:blip>
          <a:srcRect t="24293" r="63958" b="22675"/>
          <a:stretch/>
        </p:blipFill>
        <p:spPr>
          <a:xfrm>
            <a:off x="7657000" y="2264825"/>
            <a:ext cx="1302801" cy="191692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2061450" y="2080250"/>
            <a:ext cx="5021100" cy="244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184200" y="159600"/>
            <a:ext cx="8775600" cy="4824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ubTitle" idx="1"/>
          </p:nvPr>
        </p:nvSpPr>
        <p:spPr>
          <a:xfrm>
            <a:off x="722376" y="1152144"/>
            <a:ext cx="7708500" cy="11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722376" y="448056"/>
            <a:ext cx="7708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5"/>
          <p:cNvSpPr/>
          <p:nvPr/>
        </p:nvSpPr>
        <p:spPr>
          <a:xfrm>
            <a:off x="184200" y="159600"/>
            <a:ext cx="8775600" cy="4824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4" name="Google Shape;274;p35"/>
          <p:cNvPicPr preferRelativeResize="0"/>
          <p:nvPr/>
        </p:nvPicPr>
        <p:blipFill rotWithShape="1">
          <a:blip r:embed="rId2">
            <a:alphaModFix/>
          </a:blip>
          <a:srcRect l="62132" t="32740" b="29513"/>
          <a:stretch/>
        </p:blipFill>
        <p:spPr>
          <a:xfrm>
            <a:off x="184200" y="159600"/>
            <a:ext cx="1368800" cy="136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5"/>
          <p:cNvPicPr preferRelativeResize="0"/>
          <p:nvPr/>
        </p:nvPicPr>
        <p:blipFill rotWithShape="1">
          <a:blip r:embed="rId3">
            <a:alphaModFix/>
          </a:blip>
          <a:srcRect r="42289" b="8617"/>
          <a:stretch/>
        </p:blipFill>
        <p:spPr>
          <a:xfrm>
            <a:off x="7891350" y="3292175"/>
            <a:ext cx="1068449" cy="169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5"/>
          <p:cNvPicPr preferRelativeResize="0"/>
          <p:nvPr/>
        </p:nvPicPr>
        <p:blipFill rotWithShape="1">
          <a:blip r:embed="rId4">
            <a:alphaModFix/>
          </a:blip>
          <a:srcRect l="46943" t="21547" b="51091"/>
          <a:stretch/>
        </p:blipFill>
        <p:spPr>
          <a:xfrm>
            <a:off x="184200" y="4009050"/>
            <a:ext cx="1890351" cy="974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5"/>
          <p:cNvPicPr preferRelativeResize="0"/>
          <p:nvPr/>
        </p:nvPicPr>
        <p:blipFill rotWithShape="1">
          <a:blip r:embed="rId5">
            <a:alphaModFix/>
          </a:blip>
          <a:srcRect t="38367" r="61261" b="30951"/>
          <a:stretch/>
        </p:blipFill>
        <p:spPr>
          <a:xfrm>
            <a:off x="7559550" y="159600"/>
            <a:ext cx="1400250" cy="1109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6"/>
          <p:cNvSpPr/>
          <p:nvPr/>
        </p:nvSpPr>
        <p:spPr>
          <a:xfrm>
            <a:off x="184200" y="159600"/>
            <a:ext cx="8775600" cy="4824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0" name="Google Shape;280;p36"/>
          <p:cNvPicPr preferRelativeResize="0"/>
          <p:nvPr/>
        </p:nvPicPr>
        <p:blipFill rotWithShape="1">
          <a:blip r:embed="rId2">
            <a:alphaModFix/>
          </a:blip>
          <a:srcRect l="35341" r="28870" b="38191"/>
          <a:stretch/>
        </p:blipFill>
        <p:spPr>
          <a:xfrm>
            <a:off x="184200" y="2749975"/>
            <a:ext cx="1293651" cy="2233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6"/>
          <p:cNvPicPr preferRelativeResize="0"/>
          <p:nvPr/>
        </p:nvPicPr>
        <p:blipFill rotWithShape="1">
          <a:blip r:embed="rId3">
            <a:alphaModFix/>
          </a:blip>
          <a:srcRect t="53293" r="55219" b="22672"/>
          <a:stretch/>
        </p:blipFill>
        <p:spPr>
          <a:xfrm>
            <a:off x="7341050" y="159600"/>
            <a:ext cx="1618750" cy="86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6"/>
          <p:cNvPicPr preferRelativeResize="0"/>
          <p:nvPr/>
        </p:nvPicPr>
        <p:blipFill rotWithShape="1">
          <a:blip r:embed="rId4">
            <a:alphaModFix/>
          </a:blip>
          <a:srcRect t="12753" r="24248" b="35594"/>
          <a:stretch/>
        </p:blipFill>
        <p:spPr>
          <a:xfrm>
            <a:off x="7071925" y="3696600"/>
            <a:ext cx="1887875" cy="1287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6"/>
          <p:cNvPicPr preferRelativeResize="0"/>
          <p:nvPr/>
        </p:nvPicPr>
        <p:blipFill rotWithShape="1">
          <a:blip r:embed="rId5">
            <a:alphaModFix/>
          </a:blip>
          <a:srcRect l="35010" t="46008" b="12989"/>
          <a:stretch/>
        </p:blipFill>
        <p:spPr>
          <a:xfrm>
            <a:off x="184200" y="159600"/>
            <a:ext cx="1530500" cy="96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aunces"/>
              <a:buNone/>
              <a:defRPr sz="3500" b="1">
                <a:solidFill>
                  <a:schemeClr val="dk1"/>
                </a:solidFill>
                <a:latin typeface="Fraunces"/>
                <a:ea typeface="Fraunces"/>
                <a:cs typeface="Fraunces"/>
                <a:sym typeface="Fraunc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aunces"/>
              <a:buNone/>
              <a:defRPr sz="3500" b="1">
                <a:solidFill>
                  <a:schemeClr val="dk1"/>
                </a:solidFill>
                <a:latin typeface="Fraunces"/>
                <a:ea typeface="Fraunces"/>
                <a:cs typeface="Fraunces"/>
                <a:sym typeface="Fraunc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aunces"/>
              <a:buNone/>
              <a:defRPr sz="3500" b="1">
                <a:solidFill>
                  <a:schemeClr val="dk1"/>
                </a:solidFill>
                <a:latin typeface="Fraunces"/>
                <a:ea typeface="Fraunces"/>
                <a:cs typeface="Fraunces"/>
                <a:sym typeface="Fraunc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aunces"/>
              <a:buNone/>
              <a:defRPr sz="3500" b="1">
                <a:solidFill>
                  <a:schemeClr val="dk1"/>
                </a:solidFill>
                <a:latin typeface="Fraunces"/>
                <a:ea typeface="Fraunces"/>
                <a:cs typeface="Fraunces"/>
                <a:sym typeface="Fraunc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aunces"/>
              <a:buNone/>
              <a:defRPr sz="3500" b="1">
                <a:solidFill>
                  <a:schemeClr val="dk1"/>
                </a:solidFill>
                <a:latin typeface="Fraunces"/>
                <a:ea typeface="Fraunces"/>
                <a:cs typeface="Fraunces"/>
                <a:sym typeface="Fraunc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aunces"/>
              <a:buNone/>
              <a:defRPr sz="3500" b="1">
                <a:solidFill>
                  <a:schemeClr val="dk1"/>
                </a:solidFill>
                <a:latin typeface="Fraunces"/>
                <a:ea typeface="Fraunces"/>
                <a:cs typeface="Fraunces"/>
                <a:sym typeface="Fraunc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aunces"/>
              <a:buNone/>
              <a:defRPr sz="3500" b="1">
                <a:solidFill>
                  <a:schemeClr val="dk1"/>
                </a:solidFill>
                <a:latin typeface="Fraunces"/>
                <a:ea typeface="Fraunces"/>
                <a:cs typeface="Fraunces"/>
                <a:sym typeface="Fraunc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aunces"/>
              <a:buNone/>
              <a:defRPr sz="3500" b="1">
                <a:solidFill>
                  <a:schemeClr val="dk1"/>
                </a:solidFill>
                <a:latin typeface="Fraunces"/>
                <a:ea typeface="Fraunces"/>
                <a:cs typeface="Fraunces"/>
                <a:sym typeface="Fraunc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aunces"/>
              <a:buNone/>
              <a:defRPr sz="3500" b="1">
                <a:solidFill>
                  <a:schemeClr val="dk1"/>
                </a:solidFill>
                <a:latin typeface="Fraunces"/>
                <a:ea typeface="Fraunces"/>
                <a:cs typeface="Fraunces"/>
                <a:sym typeface="Fraunce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5" r:id="rId4"/>
    <p:sldLayoutId id="2147483658" r:id="rId5"/>
    <p:sldLayoutId id="2147483681" r:id="rId6"/>
    <p:sldLayoutId id="2147483682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0"/>
          <p:cNvSpPr txBox="1">
            <a:spLocks noGrp="1"/>
          </p:cNvSpPr>
          <p:nvPr>
            <p:ph type="ctrTitle"/>
          </p:nvPr>
        </p:nvSpPr>
        <p:spPr>
          <a:xfrm>
            <a:off x="1760525" y="1056325"/>
            <a:ext cx="6612600" cy="212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Bài 7</a:t>
            </a:r>
            <a:br>
              <a:rPr lang="en"/>
            </a:br>
            <a:r>
              <a:rPr lang="en"/>
              <a:t>TRÍ TUỆ DÂN GIAN</a:t>
            </a:r>
            <a:endParaRPr sz="4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53"/>
          <p:cNvSpPr txBox="1">
            <a:spLocks noGrp="1"/>
          </p:cNvSpPr>
          <p:nvPr>
            <p:ph type="title"/>
          </p:nvPr>
        </p:nvSpPr>
        <p:spPr>
          <a:xfrm>
            <a:off x="1853685" y="1074410"/>
            <a:ext cx="5436630" cy="244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Khởi động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8292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8A5EB25D-3A86-DCBB-AA44-83F4C2D76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BF0C45E-BE0D-2B85-901C-C6FF89A67EE4}"/>
              </a:ext>
            </a:extLst>
          </p:cNvPr>
          <p:cNvSpPr txBox="1"/>
          <p:nvPr/>
        </p:nvSpPr>
        <p:spPr>
          <a:xfrm>
            <a:off x="928116" y="1509921"/>
            <a:ext cx="728776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6600">
                <a:latin typeface="+mj-lt"/>
              </a:rPr>
              <a:t>Em hãy đọc các câu tục ngữ mà em biết?</a:t>
            </a:r>
            <a:endParaRPr lang="en-US" sz="66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097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53"/>
          <p:cNvSpPr txBox="1">
            <a:spLocks noGrp="1"/>
          </p:cNvSpPr>
          <p:nvPr>
            <p:ph type="title"/>
          </p:nvPr>
        </p:nvSpPr>
        <p:spPr>
          <a:xfrm>
            <a:off x="1853685" y="2061962"/>
            <a:ext cx="5436630" cy="244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 thức Ngữ Văn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27273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8147E26D-95E3-6884-C54D-3F148485375E}"/>
              </a:ext>
            </a:extLst>
          </p:cNvPr>
          <p:cNvSpPr/>
          <p:nvPr/>
        </p:nvSpPr>
        <p:spPr>
          <a:xfrm>
            <a:off x="2423160" y="466344"/>
            <a:ext cx="4297680" cy="81381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Didact Gothic" panose="00000500000000000000" pitchFamily="2" charset="0"/>
              </a:rPr>
              <a:t>Tục ngữ là gì?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D0DEDD7D-1566-C154-F88E-E6FCD69C54F9}"/>
              </a:ext>
            </a:extLst>
          </p:cNvPr>
          <p:cNvSpPr/>
          <p:nvPr/>
        </p:nvSpPr>
        <p:spPr>
          <a:xfrm>
            <a:off x="466344" y="1737360"/>
            <a:ext cx="8394192" cy="1444752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Tục: Là thói quen lâu đời</a:t>
            </a:r>
            <a:endParaRPr lang="en-US" sz="24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Ngữ: Lời nói</a:t>
            </a:r>
            <a:endParaRPr lang="en-US" sz="24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=&gt; là lời nói đúc kết thói quen lâu đời được mọi người công nhận</a:t>
            </a:r>
            <a:endParaRPr lang="en-US" sz="24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F42017B0-E1BF-4280-7B22-274C2287FC6E}"/>
              </a:ext>
            </a:extLst>
          </p:cNvPr>
          <p:cNvSpPr/>
          <p:nvPr/>
        </p:nvSpPr>
        <p:spPr>
          <a:xfrm>
            <a:off x="466344" y="3417304"/>
            <a:ext cx="8394192" cy="1444752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Tục ngữ là những câu nói dân gian ngắn gọn, ổn định, có nhịp điệu, hình ảnh, đúc kết những bài học của nhân dân </a:t>
            </a:r>
            <a:endParaRPr lang="en-US"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181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8147E26D-95E3-6884-C54D-3F148485375E}"/>
              </a:ext>
            </a:extLst>
          </p:cNvPr>
          <p:cNvSpPr/>
          <p:nvPr/>
        </p:nvSpPr>
        <p:spPr>
          <a:xfrm>
            <a:off x="103802" y="1485525"/>
            <a:ext cx="2277891" cy="210282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Didact Gothic" panose="00000500000000000000" pitchFamily="2" charset="0"/>
              </a:rPr>
              <a:t>Đặc điểm của tục ngữ</a:t>
            </a:r>
          </a:p>
        </p:txBody>
      </p:sp>
      <p:pic>
        <p:nvPicPr>
          <p:cNvPr id="2" name="Google Shape;1035;p70">
            <a:extLst>
              <a:ext uri="{FF2B5EF4-FFF2-40B4-BE49-F238E27FC236}">
                <a16:creationId xmlns:a16="http://schemas.microsoft.com/office/drawing/2014/main" id="{48D2EB70-FFD0-C3D0-340B-A9AEFF99D04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30085" b="28717"/>
          <a:stretch/>
        </p:blipFill>
        <p:spPr>
          <a:xfrm>
            <a:off x="2578481" y="103667"/>
            <a:ext cx="3106198" cy="913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040;p70">
            <a:extLst>
              <a:ext uri="{FF2B5EF4-FFF2-40B4-BE49-F238E27FC236}">
                <a16:creationId xmlns:a16="http://schemas.microsoft.com/office/drawing/2014/main" id="{2353C36A-8F8B-5C33-CF6C-3F4DFA64C71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9620" b="35044"/>
          <a:stretch/>
        </p:blipFill>
        <p:spPr>
          <a:xfrm>
            <a:off x="2578480" y="2199654"/>
            <a:ext cx="3278568" cy="10353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268FF53-3DB2-52EA-0736-DF92670795FE}"/>
              </a:ext>
            </a:extLst>
          </p:cNvPr>
          <p:cNvSpPr txBox="1"/>
          <p:nvPr/>
        </p:nvSpPr>
        <p:spPr>
          <a:xfrm>
            <a:off x="3206547" y="298592"/>
            <a:ext cx="2244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Fraunces" panose="020B0604020202020204" charset="0"/>
              </a:rPr>
              <a:t>Hình thức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E271583-BF7B-8189-EFAD-85DCFD491FAB}"/>
              </a:ext>
            </a:extLst>
          </p:cNvPr>
          <p:cNvSpPr txBox="1"/>
          <p:nvPr/>
        </p:nvSpPr>
        <p:spPr>
          <a:xfrm>
            <a:off x="3169809" y="2516838"/>
            <a:ext cx="2198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Fraunces" panose="020B0604020202020204" charset="0"/>
              </a:rPr>
              <a:t>Nội dung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CFA0AFE5-8E0A-CE33-2C4A-E7E92D59D817}"/>
              </a:ext>
            </a:extLst>
          </p:cNvPr>
          <p:cNvSpPr/>
          <p:nvPr/>
        </p:nvSpPr>
        <p:spPr>
          <a:xfrm>
            <a:off x="2673899" y="1177114"/>
            <a:ext cx="6366299" cy="731403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vi-VN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ột câu nói diễn đạt một ý trọn vẹn</a:t>
            </a: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marR="0" indent="-28575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vi-VN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ặc điểm ngắn gọn, kết cấu bền vững có hình ảnh, nhịp điệu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1C554666-F241-FD33-107B-2B773728A7AC}"/>
              </a:ext>
            </a:extLst>
          </p:cNvPr>
          <p:cNvSpPr/>
          <p:nvPr/>
        </p:nvSpPr>
        <p:spPr>
          <a:xfrm>
            <a:off x="2578479" y="3381137"/>
            <a:ext cx="6366299" cy="1762363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Di</a:t>
            </a:r>
            <a:r>
              <a:rPr lang="vi-VN" sz="1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ễn đạt kinh nghiệm, cách nhìn nhận của nhân dân về tự nhiên, l</a:t>
            </a:r>
            <a:r>
              <a:rPr lang="en-US" sz="1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ao </a:t>
            </a:r>
            <a:r>
              <a:rPr lang="vi-VN" sz="1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en-US" sz="1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ộng</a:t>
            </a:r>
            <a:r>
              <a:rPr lang="vi-VN" sz="1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</a:t>
            </a:r>
            <a:r>
              <a:rPr lang="en-US" sz="18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 </a:t>
            </a:r>
            <a:r>
              <a:rPr lang="vi-VN" sz="1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1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uất</a:t>
            </a:r>
            <a:r>
              <a:rPr lang="vi-VN" sz="1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người, xã hội</a:t>
            </a:r>
            <a:endParaRPr lang="en-US" sz="18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Tục ngữ là túi khôn của nhân dân</a:t>
            </a:r>
            <a:endParaRPr lang="en-US" sz="1800" b="1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Có nhiều câu tục ngữ chỉ có nghĩa đen, một số câu có cả nghĩa bóng</a:t>
            </a:r>
            <a:endParaRPr lang="en-US" sz="18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086054"/>
      </p:ext>
    </p:extLst>
  </p:cSld>
  <p:clrMapOvr>
    <a:masterClrMapping/>
  </p:clrMapOvr>
</p:sld>
</file>

<file path=ppt/theme/theme1.xml><?xml version="1.0" encoding="utf-8"?>
<a:theme xmlns:a="http://schemas.openxmlformats.org/drawingml/2006/main" name="Canadian Culture Theme with Watercolor Shapes Newsletter by Slidesgo">
  <a:themeElements>
    <a:clrScheme name="Simple Light">
      <a:dk1>
        <a:srgbClr val="685445"/>
      </a:dk1>
      <a:lt1>
        <a:srgbClr val="FFFFFF"/>
      </a:lt1>
      <a:dk2>
        <a:srgbClr val="C26736"/>
      </a:dk2>
      <a:lt2>
        <a:srgbClr val="FAF9EB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6854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192</Words>
  <Application>Microsoft Office PowerPoint</Application>
  <PresentationFormat>Trình chiếu Trên màn hình (16:9)</PresentationFormat>
  <Paragraphs>18</Paragraphs>
  <Slides>6</Slides>
  <Notes>4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6</vt:i4>
      </vt:variant>
    </vt:vector>
  </HeadingPairs>
  <TitlesOfParts>
    <vt:vector size="7" baseType="lpstr">
      <vt:lpstr>Canadian Culture Theme with Watercolor Shapes Newsletter by Slidesgo</vt:lpstr>
      <vt:lpstr>Bài 7 TRÍ TUỆ DÂN GIAN</vt:lpstr>
      <vt:lpstr>Khởi động</vt:lpstr>
      <vt:lpstr>Bản trình bày PowerPoint</vt:lpstr>
      <vt:lpstr>Tri thức Ngữ Văn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7 TRÍ TUỆ DÂN GIAN</dc:title>
  <dc:creator>WIN</dc:creator>
  <cp:lastModifiedBy>Nguyen Hoang My Ngan</cp:lastModifiedBy>
  <cp:revision>5</cp:revision>
  <dcterms:modified xsi:type="dcterms:W3CDTF">2022-08-30T14:10:41Z</dcterms:modified>
</cp:coreProperties>
</file>